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60" r:id="rId2"/>
    <p:sldId id="281" r:id="rId3"/>
    <p:sldId id="287" r:id="rId4"/>
    <p:sldId id="288" r:id="rId5"/>
    <p:sldId id="286" r:id="rId6"/>
    <p:sldId id="285" r:id="rId7"/>
    <p:sldId id="284" r:id="rId8"/>
    <p:sldId id="283" r:id="rId9"/>
    <p:sldId id="290" r:id="rId10"/>
    <p:sldId id="291" r:id="rId11"/>
    <p:sldId id="29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50"/>
      <c:rotY val="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545913313793029E-2"/>
          <c:y val="3.8763592595743565E-2"/>
          <c:w val="0.76817396653543302"/>
          <c:h val="0.880728599856754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Expedientes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Hoja1!$A$2:$A$5</c:f>
              <c:strCache>
                <c:ptCount val="4"/>
                <c:pt idx="0">
                  <c:v>Año 2015</c:v>
                </c:pt>
                <c:pt idx="1">
                  <c:v>Año 2016</c:v>
                </c:pt>
                <c:pt idx="2">
                  <c:v>Año 2017</c:v>
                </c:pt>
                <c:pt idx="3">
                  <c:v>Año 2018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55</c:v>
                </c:pt>
                <c:pt idx="1">
                  <c:v>68</c:v>
                </c:pt>
                <c:pt idx="2">
                  <c:v>170</c:v>
                </c:pt>
                <c:pt idx="3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A8-46E8-9DAE-CEDE7B3E82F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Atenciones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Hoja1!$A$2:$A$5</c:f>
              <c:strCache>
                <c:ptCount val="4"/>
                <c:pt idx="0">
                  <c:v>Año 2015</c:v>
                </c:pt>
                <c:pt idx="1">
                  <c:v>Año 2016</c:v>
                </c:pt>
                <c:pt idx="2">
                  <c:v>Año 2017</c:v>
                </c:pt>
                <c:pt idx="3">
                  <c:v>Año 2018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291</c:v>
                </c:pt>
                <c:pt idx="1">
                  <c:v>433</c:v>
                </c:pt>
                <c:pt idx="2">
                  <c:v>691</c:v>
                </c:pt>
                <c:pt idx="3">
                  <c:v>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A8-46E8-9DAE-CEDE7B3E82F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Año 2015</c:v>
                </c:pt>
                <c:pt idx="1">
                  <c:v>Año 2016</c:v>
                </c:pt>
                <c:pt idx="2">
                  <c:v>Año 2017</c:v>
                </c:pt>
                <c:pt idx="3">
                  <c:v>Año 2018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86A8-46E8-9DAE-CEDE7B3E8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051840"/>
        <c:axId val="42065920"/>
        <c:axId val="0"/>
      </c:bar3DChart>
      <c:catAx>
        <c:axId val="4205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002060"/>
                </a:solidFill>
              </a:defRPr>
            </a:pPr>
            <a:endParaRPr lang="es-ES"/>
          </a:p>
        </c:txPr>
        <c:crossAx val="42065920"/>
        <c:crosses val="autoZero"/>
        <c:auto val="1"/>
        <c:lblAlgn val="ctr"/>
        <c:lblOffset val="100"/>
        <c:noMultiLvlLbl val="0"/>
      </c:catAx>
      <c:valAx>
        <c:axId val="420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002060"/>
                </a:solidFill>
              </a:defRPr>
            </a:pPr>
            <a:endParaRPr lang="es-ES"/>
          </a:p>
        </c:txPr>
        <c:crossAx val="42051840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2063627836975661"/>
          <c:y val="0.44901116824488385"/>
          <c:w val="0.17936372163024339"/>
          <c:h val="0.21213372218665591"/>
        </c:manualLayout>
      </c:layout>
      <c:overlay val="0"/>
      <c:txPr>
        <a:bodyPr/>
        <a:lstStyle/>
        <a:p>
          <a:pPr>
            <a:defRPr b="1" baseline="0">
              <a:solidFill>
                <a:srgbClr val="002060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E0907-B81C-42A8-8106-18366B5A2001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55D3D-FBF3-4DD9-AB37-F1E230828A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84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E8B209F-BC7F-4317-9047-2AAE2A751F62}" type="datetime1">
              <a:rPr lang="es-ES" smtClean="0"/>
              <a:t>22/10/2019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8F9A667-3A07-44E9-A258-0E59ECA09C8E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433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F53A-8807-46B4-AAA1-8D2F9AC076C9}" type="datetime1">
              <a:rPr lang="es-ES" smtClean="0"/>
              <a:t>22/10/2019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A667-3A07-44E9-A258-0E59ECA09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92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11ED-F1B2-46EF-BFEB-98581EE36F62}" type="datetime1">
              <a:rPr lang="es-ES" smtClean="0"/>
              <a:t>22/10/2019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A667-3A07-44E9-A258-0E59ECA09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15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1647-245E-456A-B23D-CBEA5479FE9D}" type="datetime1">
              <a:rPr lang="es-ES" smtClean="0"/>
              <a:t>22/10/2019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A667-3A07-44E9-A258-0E59ECA09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23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D56A-3BE4-454A-9283-01F1BDF8989C}" type="datetime1">
              <a:rPr lang="es-ES" smtClean="0"/>
              <a:t>22/10/2019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A667-3A07-44E9-A258-0E59ECA09C8E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21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F750-D364-4984-9683-77A2E0598642}" type="datetime1">
              <a:rPr lang="es-ES" smtClean="0"/>
              <a:t>22/10/2019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A667-3A07-44E9-A258-0E59ECA09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7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EB3B-B1DD-4BA4-97B0-D939CF070B71}" type="datetime1">
              <a:rPr lang="es-ES" smtClean="0"/>
              <a:t>22/10/2019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A667-3A07-44E9-A258-0E59ECA09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91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574C-FD1D-4B53-B1B3-A5DD6BBF3A69}" type="datetime1">
              <a:rPr lang="es-ES" smtClean="0"/>
              <a:t>22/10/2019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A667-3A07-44E9-A258-0E59ECA09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56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357D-CC0F-4766-AC6A-1E2786132D4E}" type="datetime1">
              <a:rPr lang="es-ES" smtClean="0"/>
              <a:t>22/10/2019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A667-3A07-44E9-A258-0E59ECA09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77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55AF-EAD3-4771-9043-ADB15FFB9E4B}" type="datetime1">
              <a:rPr lang="es-ES" smtClean="0"/>
              <a:t>22/10/2019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A667-3A07-44E9-A258-0E59ECA09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77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DDF4-6579-4781-9E83-4EA54E73D0AF}" type="datetime1">
              <a:rPr lang="es-ES" smtClean="0"/>
              <a:t>22/10/2019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A667-3A07-44E9-A258-0E59ECA09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4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B4AD8B0-F396-4D57-A034-B3FC7C4CE8E5}" type="datetime1">
              <a:rPr lang="es-ES" smtClean="0"/>
              <a:t>22/10/2019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F9A667-3A07-44E9-A258-0E59ECA09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03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n relacionada">
            <a:extLst>
              <a:ext uri="{FF2B5EF4-FFF2-40B4-BE49-F238E27FC236}">
                <a16:creationId xmlns:a16="http://schemas.microsoft.com/office/drawing/2014/main" id="{16E0F7C9-B839-4EE2-BE19-D8DFB2CA3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39" t="15872" r="17839" b="-15872"/>
          <a:stretch/>
        </p:blipFill>
        <p:spPr bwMode="auto">
          <a:xfrm>
            <a:off x="9214947" y="-23542"/>
            <a:ext cx="2077893" cy="202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B09B6B6-A03D-41C9-B51C-85F77364B8CB}"/>
              </a:ext>
            </a:extLst>
          </p:cNvPr>
          <p:cNvSpPr txBox="1"/>
          <p:nvPr/>
        </p:nvSpPr>
        <p:spPr>
          <a:xfrm>
            <a:off x="9818444" y="1704788"/>
            <a:ext cx="1491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dirty="0">
                <a:solidFill>
                  <a:srgbClr val="002060"/>
                </a:solidFill>
                <a:latin typeface="Bauhaus 93" panose="04030905020B02020C02" pitchFamily="82" charset="0"/>
              </a:rPr>
              <a:t>Departamento de </a:t>
            </a:r>
          </a:p>
          <a:p>
            <a:pPr algn="ctr"/>
            <a:r>
              <a:rPr lang="es-ES" sz="1100" dirty="0">
                <a:solidFill>
                  <a:srgbClr val="002060"/>
                </a:solidFill>
                <a:latin typeface="Bauhaus 93" panose="04030905020B02020C02" pitchFamily="82" charset="0"/>
              </a:rPr>
              <a:t>Salud Laboral de</a:t>
            </a:r>
          </a:p>
          <a:p>
            <a:pPr algn="ctr"/>
            <a:r>
              <a:rPr lang="es-ES" sz="1100" dirty="0">
                <a:solidFill>
                  <a:srgbClr val="002060"/>
                </a:solidFill>
                <a:latin typeface="Bauhaus 93" panose="04030905020B02020C02" pitchFamily="82" charset="0"/>
              </a:rPr>
              <a:t>Policía Municipal de</a:t>
            </a:r>
          </a:p>
          <a:p>
            <a:pPr algn="ctr"/>
            <a:r>
              <a:rPr lang="es-ES" sz="1100" dirty="0">
                <a:solidFill>
                  <a:srgbClr val="002060"/>
                </a:solidFill>
                <a:latin typeface="Bauhaus 93" panose="04030905020B02020C02" pitchFamily="82" charset="0"/>
              </a:rPr>
              <a:t>Madrid.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0A62B02-CF46-4475-AF34-312AE930C7BF}"/>
              </a:ext>
            </a:extLst>
          </p:cNvPr>
          <p:cNvSpPr txBox="1"/>
          <p:nvPr/>
        </p:nvSpPr>
        <p:spPr>
          <a:xfrm>
            <a:off x="387058" y="6211669"/>
            <a:ext cx="2789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Mariano Salido Rivas.</a:t>
            </a:r>
          </a:p>
          <a:p>
            <a:r>
              <a:rPr lang="es-ES" dirty="0">
                <a:solidFill>
                  <a:schemeClr val="bg1"/>
                </a:solidFill>
              </a:rPr>
              <a:t>Policía Psicólogo P.M.M.</a:t>
            </a:r>
          </a:p>
        </p:txBody>
      </p:sp>
      <p:pic>
        <p:nvPicPr>
          <p:cNvPr id="21" name="Imagen 20" descr="Resultado de imagen de letra psicologia">
            <a:extLst>
              <a:ext uri="{FF2B5EF4-FFF2-40B4-BE49-F238E27FC236}">
                <a16:creationId xmlns:a16="http://schemas.microsoft.com/office/drawing/2014/main" id="{DB26321E-AF66-4DA1-BAB8-C9686996E0A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414" y="6284396"/>
            <a:ext cx="164141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 descr="Resultado de imagen de IMAGENES POLICIA MUNICIPAL DE MADRID">
            <a:extLst>
              <a:ext uri="{FF2B5EF4-FFF2-40B4-BE49-F238E27FC236}">
                <a16:creationId xmlns:a16="http://schemas.microsoft.com/office/drawing/2014/main" id="{59F46A8F-0BDD-489D-9F3E-E3ACA7AB7D3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6" y="5359330"/>
            <a:ext cx="48514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23" descr="Resultado de imagen de IMAGENES POLICIA MUNICIPAL DE MADRID">
            <a:extLst>
              <a:ext uri="{FF2B5EF4-FFF2-40B4-BE49-F238E27FC236}">
                <a16:creationId xmlns:a16="http://schemas.microsoft.com/office/drawing/2014/main" id="{29584058-0A58-455E-9A01-956DC39E477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7" y="5359330"/>
            <a:ext cx="1152525" cy="64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24" descr="Resultado de imagen de IMAGENES POLICIA MUNICIPAL DE MADRID">
            <a:extLst>
              <a:ext uri="{FF2B5EF4-FFF2-40B4-BE49-F238E27FC236}">
                <a16:creationId xmlns:a16="http://schemas.microsoft.com/office/drawing/2014/main" id="{724086D6-ECDD-4C36-90FA-75FDE7F7531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328" y="5359330"/>
            <a:ext cx="1152525" cy="64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25" descr="Resultado de imagen de IMAGENES POLICIA MUNICIPAL DE MADRID">
            <a:extLst>
              <a:ext uri="{FF2B5EF4-FFF2-40B4-BE49-F238E27FC236}">
                <a16:creationId xmlns:a16="http://schemas.microsoft.com/office/drawing/2014/main" id="{A2B7DE56-B1FB-43DF-B36E-E11618D443D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04" y="5362505"/>
            <a:ext cx="1143000" cy="64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FEF5972-03A1-4987-ADC6-19F7042952D0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748" y="5364410"/>
            <a:ext cx="853440" cy="640080"/>
          </a:xfrm>
          <a:prstGeom prst="rect">
            <a:avLst/>
          </a:prstGeom>
          <a:noFill/>
        </p:spPr>
      </p:pic>
      <p:pic>
        <p:nvPicPr>
          <p:cNvPr id="28" name="Imagen 27" descr="Resultado de imagen de IMAGENES POLICIA MUNICIPAL DE MADRID">
            <a:extLst>
              <a:ext uri="{FF2B5EF4-FFF2-40B4-BE49-F238E27FC236}">
                <a16:creationId xmlns:a16="http://schemas.microsoft.com/office/drawing/2014/main" id="{DCC88904-6424-4BF7-9138-F24E04E970A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48" y="5344064"/>
            <a:ext cx="1115060" cy="64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n 28" descr="C:\Users\msali\AppData\Local\Microsoft\Windows\INetCache\Content.MSO\1E72F3AD.tmp">
            <a:extLst>
              <a:ext uri="{FF2B5EF4-FFF2-40B4-BE49-F238E27FC236}">
                <a16:creationId xmlns:a16="http://schemas.microsoft.com/office/drawing/2014/main" id="{5305348C-3311-4037-A170-D55A5BD7D1A2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23" y="5329045"/>
            <a:ext cx="1819275" cy="62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3" descr="http://t1.gstatic.com/images?q=tbn:ANd9GcRDOfO3TTRKBAA6NdkjDZMOuI_XKk7sDWY6leRHsqD8OCj3QMZl">
            <a:extLst>
              <a:ext uri="{FF2B5EF4-FFF2-40B4-BE49-F238E27FC236}">
                <a16:creationId xmlns:a16="http://schemas.microsoft.com/office/drawing/2014/main" id="{54729A8C-705C-450D-BC4E-03F00F757BA9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16" y="5330236"/>
            <a:ext cx="952500" cy="6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10" descr="th?id=H">
            <a:extLst>
              <a:ext uri="{FF2B5EF4-FFF2-40B4-BE49-F238E27FC236}">
                <a16:creationId xmlns:a16="http://schemas.microsoft.com/office/drawing/2014/main" id="{573D96A4-61A9-402D-9039-BEAABF298D2C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16" y="5332245"/>
            <a:ext cx="811530" cy="62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Resultado de imagen de POLICIA MUNICIPAL DE MADRID">
            <a:extLst>
              <a:ext uri="{FF2B5EF4-FFF2-40B4-BE49-F238E27FC236}">
                <a16:creationId xmlns:a16="http://schemas.microsoft.com/office/drawing/2014/main" id="{30E72CE1-BEED-4EF6-A673-ACBAC551AC61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319" y="5325202"/>
            <a:ext cx="745961" cy="64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n 32" descr="Resultado de imagen de POLICIA MUNICIPAL DE MADRID">
            <a:extLst>
              <a:ext uri="{FF2B5EF4-FFF2-40B4-BE49-F238E27FC236}">
                <a16:creationId xmlns:a16="http://schemas.microsoft.com/office/drawing/2014/main" id="{0AD32E83-FAFB-4B33-8AA9-1DCC7C5A3476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543" y="5344065"/>
            <a:ext cx="752475" cy="62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n 33" descr="C:\Users\msali\AppData\Local\Microsoft\Windows\INetCache\Content.MSO\68C322CE.tmp">
            <a:extLst>
              <a:ext uri="{FF2B5EF4-FFF2-40B4-BE49-F238E27FC236}">
                <a16:creationId xmlns:a16="http://schemas.microsoft.com/office/drawing/2014/main" id="{5D58BCF5-B410-4CDF-A6E2-1F3A35EC0E6C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001" y="5332245"/>
            <a:ext cx="75882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772A49-6EA5-4FFC-AE71-FEDA2623ED73}"/>
              </a:ext>
            </a:extLst>
          </p:cNvPr>
          <p:cNvSpPr txBox="1"/>
          <p:nvPr/>
        </p:nvSpPr>
        <p:spPr>
          <a:xfrm>
            <a:off x="444686" y="1387694"/>
            <a:ext cx="1076769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2060"/>
                </a:solidFill>
                <a:latin typeface="Verdana Pro Cond Black" panose="020B0A06030504040204" pitchFamily="34" charset="0"/>
                <a:cs typeface="Arial" panose="020B0604020202020204" pitchFamily="34" charset="0"/>
              </a:rPr>
              <a:t>ABORDAJE </a:t>
            </a:r>
          </a:p>
          <a:p>
            <a:pPr algn="ctr"/>
            <a:r>
              <a:rPr lang="es-ES" sz="4000" b="1" dirty="0">
                <a:solidFill>
                  <a:srgbClr val="002060"/>
                </a:solidFill>
                <a:latin typeface="Verdana Pro Cond Black" panose="020B0A06030504040204" pitchFamily="34" charset="0"/>
                <a:cs typeface="Arial" panose="020B0604020202020204" pitchFamily="34" charset="0"/>
              </a:rPr>
              <a:t>DE LAS</a:t>
            </a:r>
          </a:p>
          <a:p>
            <a:pPr algn="ctr"/>
            <a:r>
              <a:rPr lang="es-ES" sz="4000" b="1" dirty="0">
                <a:solidFill>
                  <a:srgbClr val="002060"/>
                </a:solidFill>
                <a:latin typeface="Verdana Pro Cond Black" panose="020B0A06030504040204" pitchFamily="34" charset="0"/>
                <a:cs typeface="Arial" panose="020B0604020202020204" pitchFamily="34" charset="0"/>
              </a:rPr>
              <a:t> CRISIS PSICOLÓGICAS</a:t>
            </a:r>
          </a:p>
          <a:p>
            <a:pPr algn="ctr"/>
            <a:r>
              <a:rPr lang="es-ES" sz="4000" b="1" dirty="0">
                <a:solidFill>
                  <a:srgbClr val="002060"/>
                </a:solidFill>
                <a:latin typeface="Verdana Pro Cond Black" panose="020B0A06030504040204" pitchFamily="34" charset="0"/>
                <a:cs typeface="Arial" panose="020B0604020202020204" pitchFamily="34" charset="0"/>
              </a:rPr>
              <a:t>EN EL</a:t>
            </a:r>
          </a:p>
          <a:p>
            <a:pPr algn="ctr"/>
            <a:r>
              <a:rPr lang="es-ES" sz="4000" b="1" dirty="0">
                <a:solidFill>
                  <a:srgbClr val="002060"/>
                </a:solidFill>
                <a:latin typeface="Verdana Pro Cond Black" panose="020B0A06030504040204" pitchFamily="34" charset="0"/>
                <a:cs typeface="Arial" panose="020B0604020202020204" pitchFamily="34" charset="0"/>
              </a:rPr>
              <a:t> CUERPO DE POLICÍA MUNICIPAL DE MADRID</a:t>
            </a:r>
          </a:p>
        </p:txBody>
      </p:sp>
    </p:spTree>
    <p:extLst>
      <p:ext uri="{BB962C8B-B14F-4D97-AF65-F5344CB8AC3E}">
        <p14:creationId xmlns:p14="http://schemas.microsoft.com/office/powerpoint/2010/main" val="275024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530D681-6031-4B6B-9AFB-609E848F4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492" y="16517"/>
            <a:ext cx="2078916" cy="20240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ED6136-2D0D-4F1C-BF4D-69D51F07E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855" y="1775671"/>
            <a:ext cx="1487553" cy="804742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5EDB6F-E283-429A-9056-BB7E5D57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8F9A667-3A07-44E9-A258-0E59ECA09C8E}" type="slidenum">
              <a:rPr lang="es-ES" smtClean="0"/>
              <a:t>10</a:t>
            </a:fld>
            <a:endParaRPr lang="es-ES"/>
          </a:p>
        </p:txBody>
      </p:sp>
      <p:sp>
        <p:nvSpPr>
          <p:cNvPr id="9" name="5 CuadroTexto">
            <a:extLst>
              <a:ext uri="{FF2B5EF4-FFF2-40B4-BE49-F238E27FC236}">
                <a16:creationId xmlns:a16="http://schemas.microsoft.com/office/drawing/2014/main" id="{DE1A323C-BB74-4BAA-8DF3-DEA66553EB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1308" y="326809"/>
            <a:ext cx="610958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993300"/>
                </a:solidFill>
                <a:latin typeface="Verdana Pro Cond Black" panose="020B0A06030504040204" pitchFamily="34" charset="0"/>
              </a:rPr>
              <a:t>PSICOLOGIA POLICIAL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275F1F2-5108-4A3F-888C-1F648C50D09A}"/>
              </a:ext>
            </a:extLst>
          </p:cNvPr>
          <p:cNvSpPr/>
          <p:nvPr/>
        </p:nvSpPr>
        <p:spPr>
          <a:xfrm>
            <a:off x="209394" y="1335385"/>
            <a:ext cx="117568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Verdana Pro Cond Black" panose="020B0A06030504040204" pitchFamily="34" charset="0"/>
              </a:rPr>
              <a:t>SUBCULTURA POLICIAL:</a:t>
            </a:r>
          </a:p>
          <a:p>
            <a:endParaRPr lang="es-ES" sz="3200" b="1" dirty="0">
              <a:solidFill>
                <a:srgbClr val="0070C0"/>
              </a:solidFill>
              <a:latin typeface="Verdana Pro Cond Black" panose="020B0A06030504040204" pitchFamily="34" charset="0"/>
            </a:endParaRPr>
          </a:p>
          <a:p>
            <a:r>
              <a:rPr lang="es-ES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•</a:t>
            </a:r>
            <a:r>
              <a:rPr lang="es-ES" sz="24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Sentimiento de aislamiento y rechazo:</a:t>
            </a:r>
          </a:p>
          <a:p>
            <a:r>
              <a:rPr lang="es-ES" sz="24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	</a:t>
            </a:r>
            <a:r>
              <a:rPr lang="es-ES" sz="2400" b="1" dirty="0">
                <a:solidFill>
                  <a:srgbClr val="00B0F0"/>
                </a:solidFill>
                <a:latin typeface="Verdana Pro Cond Black" panose="020B0A06030504040204" pitchFamily="34" charset="0"/>
              </a:rPr>
              <a:t>- Percepción de infravaloración de su trabajo. </a:t>
            </a:r>
          </a:p>
          <a:p>
            <a:endParaRPr lang="es-ES" sz="2400" b="1" dirty="0">
              <a:solidFill>
                <a:srgbClr val="0070C0"/>
              </a:solidFill>
              <a:latin typeface="Verdana Pro Cond Black" panose="020B0A06030504040204" pitchFamily="34" charset="0"/>
            </a:endParaRPr>
          </a:p>
          <a:p>
            <a:r>
              <a:rPr lang="es-ES" sz="24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•Mala aceptación de las críticas a su labor profesional.</a:t>
            </a:r>
          </a:p>
          <a:p>
            <a:endParaRPr lang="es-ES" sz="2400" b="1" dirty="0">
              <a:solidFill>
                <a:srgbClr val="0070C0"/>
              </a:solidFill>
              <a:latin typeface="Verdana Pro Cond Black" panose="020B0A06030504040204" pitchFamily="34" charset="0"/>
            </a:endParaRPr>
          </a:p>
          <a:p>
            <a:r>
              <a:rPr lang="es-ES" sz="24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•Sobredimensión de los vínculos grupales.</a:t>
            </a:r>
          </a:p>
          <a:p>
            <a:endParaRPr lang="es-ES" sz="2400" b="1" dirty="0">
              <a:solidFill>
                <a:srgbClr val="0070C0"/>
              </a:solidFill>
              <a:latin typeface="Verdana Pro Cond Black" panose="020B0A06030504040204" pitchFamily="34" charset="0"/>
            </a:endParaRPr>
          </a:p>
          <a:p>
            <a:r>
              <a:rPr lang="es-ES" sz="24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•Sentimiento de incomprensión social hacia</a:t>
            </a:r>
          </a:p>
          <a:p>
            <a:r>
              <a:rPr lang="es-ES" sz="24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   sus dificultades laborales.</a:t>
            </a:r>
          </a:p>
          <a:p>
            <a:endParaRPr lang="es-ES" sz="2400" dirty="0">
              <a:solidFill>
                <a:srgbClr val="B9A489">
                  <a:lumMod val="40000"/>
                  <a:lumOff val="60000"/>
                </a:srgbClr>
              </a:solidFill>
              <a:latin typeface="Bauhaus 93" panose="04030905020B02020C02" pitchFamily="8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5EC9F1F-6337-4C74-AF1F-5D4625D80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665" y="4536467"/>
            <a:ext cx="3041599" cy="202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530D681-6031-4B6B-9AFB-609E848F4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492" y="16517"/>
            <a:ext cx="2078916" cy="20240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ED6136-2D0D-4F1C-BF4D-69D51F07E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855" y="1775671"/>
            <a:ext cx="1487553" cy="804742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5EDB6F-E283-429A-9056-BB7E5D57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8F9A667-3A07-44E9-A258-0E59ECA09C8E}" type="slidenum">
              <a:rPr lang="es-ES" smtClean="0"/>
              <a:t>11</a:t>
            </a:fld>
            <a:endParaRPr lang="es-ES"/>
          </a:p>
        </p:txBody>
      </p:sp>
      <p:sp>
        <p:nvSpPr>
          <p:cNvPr id="8" name="5 CuadroTexto">
            <a:extLst>
              <a:ext uri="{FF2B5EF4-FFF2-40B4-BE49-F238E27FC236}">
                <a16:creationId xmlns:a16="http://schemas.microsoft.com/office/drawing/2014/main" id="{5D635F34-FF38-4BAD-9899-4F86D87D06C8}"/>
              </a:ext>
            </a:extLst>
          </p:cNvPr>
          <p:cNvSpPr txBox="1"/>
          <p:nvPr/>
        </p:nvSpPr>
        <p:spPr>
          <a:xfrm>
            <a:off x="882275" y="2968721"/>
            <a:ext cx="9472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rgbClr val="002060"/>
                </a:solidFill>
                <a:latin typeface="Verdana Pro Cond Black" panose="020B0A06030504040204" pitchFamily="34" charset="0"/>
                <a:cs typeface="Arial" panose="020B0604020202020204" pitchFamily="34" charset="0"/>
              </a:rPr>
              <a:t>Muchas gracias por su atención.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FF8CF14-D939-4ED5-8219-9FB53B55B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7" y="5102462"/>
            <a:ext cx="11080062" cy="7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6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530D681-6031-4B6B-9AFB-609E848F4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492" y="16517"/>
            <a:ext cx="2078916" cy="20240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ED6136-2D0D-4F1C-BF4D-69D51F07E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855" y="1775671"/>
            <a:ext cx="1487553" cy="804742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5EDB6F-E283-429A-9056-BB7E5D57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8F9A667-3A07-44E9-A258-0E59ECA09C8E}" type="slidenum">
              <a:rPr lang="es-ES" smtClean="0"/>
              <a:t>2</a:t>
            </a:fld>
            <a:endParaRPr lang="es-E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1BC3CFB6-60F9-4D98-8583-6041EB299C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5284" y="705374"/>
            <a:ext cx="368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993300"/>
                </a:solidFill>
                <a:latin typeface="Verdana Pro Cond Black" panose="020B0A06030504040204" pitchFamily="34" charset="0"/>
              </a:rPr>
              <a:t>ANTECEDENTES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95AC7B4-A304-478B-B95A-B0515909C2BD}"/>
              </a:ext>
            </a:extLst>
          </p:cNvPr>
          <p:cNvSpPr txBox="1"/>
          <p:nvPr/>
        </p:nvSpPr>
        <p:spPr>
          <a:xfrm>
            <a:off x="1124598" y="2039296"/>
            <a:ext cx="7725192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Verdana Pro Cond Black" panose="020B0A06030504040204" pitchFamily="34" charset="0"/>
              </a:rPr>
              <a:t>DEPARTAMENTO DE SALUD LABORAL DE </a:t>
            </a:r>
          </a:p>
          <a:p>
            <a:r>
              <a:rPr lang="es-ES" sz="3200" b="1" dirty="0">
                <a:solidFill>
                  <a:srgbClr val="002060"/>
                </a:solidFill>
                <a:latin typeface="Verdana Pro Cond Black" panose="020B0A06030504040204" pitchFamily="34" charset="0"/>
              </a:rPr>
              <a:t>POLICÍA MUNICIPAL DE MADRID</a:t>
            </a:r>
          </a:p>
          <a:p>
            <a:endParaRPr lang="es-ES" sz="3600" b="1" dirty="0">
              <a:solidFill>
                <a:srgbClr val="002060"/>
              </a:solidFill>
              <a:latin typeface="Verdana Pro Cond Black" panose="020B0A06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Creado en 2003.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B0F0"/>
                </a:solidFill>
                <a:latin typeface="Verdana Pro Cond Black" panose="020B0A06030504040204" pitchFamily="34" charset="0"/>
              </a:rPr>
              <a:t>Art. 3.2 de la Ley 31/1995.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B0F0"/>
                </a:solidFill>
                <a:latin typeface="Verdana Pro Cond Black" panose="020B0A06030504040204" pitchFamily="34" charset="0"/>
              </a:rPr>
              <a:t>Art. 42 Ley 4/1992 de la C.M.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Dependencia orgánica/funcional.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F55C3A3-E19F-47AA-AD7E-B14CCB175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408" y="4585235"/>
            <a:ext cx="3346994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3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530D681-6031-4B6B-9AFB-609E848F4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492" y="16517"/>
            <a:ext cx="2078916" cy="20240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ED6136-2D0D-4F1C-BF4D-69D51F07E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855" y="1775671"/>
            <a:ext cx="1487553" cy="804742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5EDB6F-E283-429A-9056-BB7E5D57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8F9A667-3A07-44E9-A258-0E59ECA09C8E}" type="slidenum">
              <a:rPr lang="es-ES" smtClean="0"/>
              <a:t>3</a:t>
            </a:fld>
            <a:endParaRPr lang="es-E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1BC3CFB6-60F9-4D98-8583-6041EB299C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5284" y="705374"/>
            <a:ext cx="368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993300"/>
                </a:solidFill>
                <a:latin typeface="Verdana Pro Cond Black" panose="020B0A06030504040204" pitchFamily="34" charset="0"/>
              </a:rPr>
              <a:t>ANTECEDENTES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5DE8A9C-5919-47F9-A431-8DEBCDB9CCEE}"/>
              </a:ext>
            </a:extLst>
          </p:cNvPr>
          <p:cNvSpPr/>
          <p:nvPr/>
        </p:nvSpPr>
        <p:spPr>
          <a:xfrm>
            <a:off x="475807" y="1775671"/>
            <a:ext cx="1008782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Verdana Pro Cond Black" panose="020B0A06030504040204" pitchFamily="34" charset="0"/>
              </a:rPr>
              <a:t>FUNCIONES DEL DEPARTAMENTO DE </a:t>
            </a:r>
          </a:p>
          <a:p>
            <a:r>
              <a:rPr lang="es-ES" sz="3200" b="1" dirty="0">
                <a:solidFill>
                  <a:srgbClr val="002060"/>
                </a:solidFill>
                <a:latin typeface="Verdana Pro Cond Black" panose="020B0A06030504040204" pitchFamily="34" charset="0"/>
              </a:rPr>
              <a:t>SALUD LABORAL DE POLICÍA MUNICIPAL:</a:t>
            </a:r>
          </a:p>
          <a:p>
            <a:endParaRPr lang="es-ES" sz="2800" dirty="0">
              <a:latin typeface="Arial Nova" panose="020B05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Realización R.M.E. para valoración aptitud psicofísica.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Valoración para la provisión de E.P.I.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Colaboración IMSALUD Y ASEPEYO </a:t>
            </a:r>
          </a:p>
          <a:p>
            <a:pPr lvl="1"/>
            <a:r>
              <a:rPr lang="es-ES" sz="28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	en la gestión de bajas por I.T.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Gestión realización R.M.O.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Gestión de la prevención de riesgos laborales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" sz="2800" dirty="0">
              <a:solidFill>
                <a:srgbClr val="EBADC3"/>
              </a:solidFill>
              <a:latin typeface="Bauhaus 93" panose="04030905020B02020C02" pitchFamily="82" charset="0"/>
            </a:endParaRPr>
          </a:p>
          <a:p>
            <a:endParaRPr lang="es-ES" sz="2800" dirty="0">
              <a:solidFill>
                <a:schemeClr val="accent4">
                  <a:lumMod val="40000"/>
                  <a:lumOff val="60000"/>
                </a:schemeClr>
              </a:solidFill>
              <a:latin typeface="Bauhaus 93" panose="04030905020B02020C02" pitchFamily="8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9DB5751-FF5E-4305-AB1C-ADF938ED5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114" y="3982142"/>
            <a:ext cx="2192196" cy="164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2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530D681-6031-4B6B-9AFB-609E848F4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492" y="16517"/>
            <a:ext cx="2078916" cy="20240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ED6136-2D0D-4F1C-BF4D-69D51F07E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855" y="1775671"/>
            <a:ext cx="1487553" cy="804742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5EDB6F-E283-429A-9056-BB7E5D57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8F9A667-3A07-44E9-A258-0E59ECA09C8E}" type="slidenum">
              <a:rPr lang="es-ES" smtClean="0"/>
              <a:t>4</a:t>
            </a:fld>
            <a:endParaRPr lang="es-E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1BC3CFB6-60F9-4D98-8583-6041EB299C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5284" y="705374"/>
            <a:ext cx="368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993300"/>
                </a:solidFill>
                <a:latin typeface="Verdana Pro Cond Black" panose="020B0A06030504040204" pitchFamily="34" charset="0"/>
              </a:rPr>
              <a:t>ANTECEDENTES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5DE8A9C-5919-47F9-A431-8DEBCDB9CCEE}"/>
              </a:ext>
            </a:extLst>
          </p:cNvPr>
          <p:cNvSpPr/>
          <p:nvPr/>
        </p:nvSpPr>
        <p:spPr>
          <a:xfrm>
            <a:off x="475807" y="1775671"/>
            <a:ext cx="1008782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Verdana Pro Cond Black" panose="020B0A06030504040204" pitchFamily="34" charset="0"/>
              </a:rPr>
              <a:t>PERIODO 2013 – 2014:</a:t>
            </a:r>
          </a:p>
          <a:p>
            <a:endParaRPr lang="es-ES" sz="3200" b="1" dirty="0">
              <a:solidFill>
                <a:srgbClr val="002060"/>
              </a:solidFill>
              <a:latin typeface="Verdana Pro Cond Black" panose="020B0A06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Propuesta creación Gabinete Psicológico Policía Municipal.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Inicio funcionamiento Septiembre 2014.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Dependencia orgánica/funcional.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" sz="2800" dirty="0">
              <a:solidFill>
                <a:srgbClr val="EBADC3"/>
              </a:solidFill>
              <a:latin typeface="Bauhaus 93" panose="04030905020B02020C02" pitchFamily="82" charset="0"/>
            </a:endParaRPr>
          </a:p>
          <a:p>
            <a:endParaRPr lang="es-ES" sz="2800" dirty="0">
              <a:solidFill>
                <a:schemeClr val="accent4">
                  <a:lumMod val="40000"/>
                  <a:lumOff val="60000"/>
                </a:schemeClr>
              </a:solidFill>
              <a:latin typeface="Bauhaus 93" panose="04030905020B02020C02" pitchFamily="8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771549-9F1D-428C-AE91-6DFF06691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975" y="4723588"/>
            <a:ext cx="3981033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2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BC98A2-7AE7-40A6-B920-530FD523D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82" y="1727340"/>
            <a:ext cx="10571567" cy="514030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Formación para la prevención en el C.I.F.S.E.</a:t>
            </a:r>
          </a:p>
          <a:p>
            <a:r>
              <a:rPr lang="es-ES" sz="24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Asesoramiento directo a jefes de unidad y mandos intermedios.</a:t>
            </a:r>
          </a:p>
          <a:p>
            <a:r>
              <a:rPr lang="es-ES" sz="24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Atención directa y personalizada a los agentes (orientación y asesoramiento)</a:t>
            </a:r>
          </a:p>
          <a:p>
            <a:r>
              <a:rPr lang="es-ES" sz="24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Intervención en crisis en tiempo real (</a:t>
            </a:r>
            <a:r>
              <a:rPr lang="es-ES" sz="2400" b="1" dirty="0" err="1">
                <a:solidFill>
                  <a:srgbClr val="0070C0"/>
                </a:solidFill>
                <a:latin typeface="Verdana Pro Cond Black" panose="020B0A06030504040204" pitchFamily="34" charset="0"/>
              </a:rPr>
              <a:t>tl</a:t>
            </a:r>
            <a:r>
              <a:rPr lang="es-ES" sz="24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. móvil 24 horas)</a:t>
            </a:r>
          </a:p>
          <a:p>
            <a:r>
              <a:rPr lang="es-ES" sz="24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Evaluación psicológica de la aptitud para portar armas.</a:t>
            </a:r>
          </a:p>
          <a:p>
            <a:r>
              <a:rPr lang="es-ES" sz="24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Detección precoz de patologías mentales o trastornos de conducta.</a:t>
            </a:r>
          </a:p>
          <a:p>
            <a:r>
              <a:rPr lang="es-ES" sz="24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Revisión periódica de aquellos casos más sensibles.</a:t>
            </a:r>
          </a:p>
          <a:p>
            <a:r>
              <a:rPr lang="es-ES" sz="24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Intervención en duelo ante pérdidas significativas.</a:t>
            </a:r>
          </a:p>
          <a:p>
            <a:endParaRPr lang="es-ES" sz="2400" b="1" dirty="0">
              <a:solidFill>
                <a:srgbClr val="0070C0"/>
              </a:solidFill>
              <a:latin typeface="Verdana Pro Cond Black" panose="020B0A0603050404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30D681-6031-4B6B-9AFB-609E848F4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492" y="16517"/>
            <a:ext cx="2078916" cy="20240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ED6136-2D0D-4F1C-BF4D-69D51F07E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855" y="1775671"/>
            <a:ext cx="1487553" cy="804742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5EDB6F-E283-429A-9056-BB7E5D57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8F9A667-3A07-44E9-A258-0E59ECA09C8E}" type="slidenum">
              <a:rPr lang="es-ES" smtClean="0"/>
              <a:t>5</a:t>
            </a:fld>
            <a:endParaRPr lang="es-E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C9BAF6F-CE60-4038-894B-A14343FA61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5147" y="491201"/>
            <a:ext cx="7340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993300"/>
                </a:solidFill>
                <a:latin typeface="Verdana Pro Cond Black" panose="020B0A06030504040204" pitchFamily="34" charset="0"/>
              </a:rPr>
              <a:t>ENFOQUE EN LA SALUD MENTAL</a:t>
            </a:r>
          </a:p>
        </p:txBody>
      </p:sp>
    </p:spTree>
    <p:extLst>
      <p:ext uri="{BB962C8B-B14F-4D97-AF65-F5344CB8AC3E}">
        <p14:creationId xmlns:p14="http://schemas.microsoft.com/office/powerpoint/2010/main" val="197870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530D681-6031-4B6B-9AFB-609E848F4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492" y="16517"/>
            <a:ext cx="2078916" cy="20240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ED6136-2D0D-4F1C-BF4D-69D51F07E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855" y="1775671"/>
            <a:ext cx="1487553" cy="804742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5EDB6F-E283-429A-9056-BB7E5D57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8F9A667-3A07-44E9-A258-0E59ECA09C8E}" type="slidenum">
              <a:rPr lang="es-ES" smtClean="0"/>
              <a:t>6</a:t>
            </a:fld>
            <a:endParaRPr lang="es-E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BEC8F83-8473-4479-B7BB-6B977BD15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19" y="81863"/>
            <a:ext cx="912071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Verdana Pro Cond Black" panose="020B0A06030504040204" pitchFamily="34" charset="0"/>
              </a:rPr>
              <a:t>GABINETE PSICOLÓGICO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 Pro Cond Black" panose="020B0A06030504040204" pitchFamily="34" charset="0"/>
              </a:rPr>
              <a:t>Procedimiento de Activación de la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 Pro Cond Black" panose="020B0A06030504040204" pitchFamily="34" charset="0"/>
              </a:rPr>
              <a:t>Demanda del Servicio</a:t>
            </a:r>
            <a:b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1 Rectángulo redondeado">
            <a:extLst>
              <a:ext uri="{FF2B5EF4-FFF2-40B4-BE49-F238E27FC236}">
                <a16:creationId xmlns:a16="http://schemas.microsoft.com/office/drawing/2014/main" id="{50A0B282-2625-4F55-A6A5-0004AFE33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987" y="1693754"/>
            <a:ext cx="2976033" cy="914400"/>
          </a:xfrm>
          <a:prstGeom prst="roundRect">
            <a:avLst>
              <a:gd name="adj" fmla="val 16667"/>
            </a:avLst>
          </a:prstGeom>
          <a:solidFill>
            <a:srgbClr val="ED7D31">
              <a:lumMod val="20000"/>
              <a:lumOff val="80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</a:rPr>
              <a:t>JEFE DE UNIDAD</a:t>
            </a:r>
          </a:p>
        </p:txBody>
      </p:sp>
      <p:sp>
        <p:nvSpPr>
          <p:cNvPr id="9" name="5 Elipse">
            <a:extLst>
              <a:ext uri="{FF2B5EF4-FFF2-40B4-BE49-F238E27FC236}">
                <a16:creationId xmlns:a16="http://schemas.microsoft.com/office/drawing/2014/main" id="{A5D29428-28C6-4CE1-9EE0-59CF860DC258}"/>
              </a:ext>
            </a:extLst>
          </p:cNvPr>
          <p:cNvSpPr/>
          <p:nvPr/>
        </p:nvSpPr>
        <p:spPr bwMode="auto">
          <a:xfrm>
            <a:off x="4117270" y="2367647"/>
            <a:ext cx="2783417" cy="481013"/>
          </a:xfrm>
          <a:prstGeom prst="ellipse">
            <a:avLst/>
          </a:prstGeom>
          <a:solidFill>
            <a:srgbClr val="EBADC3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Conocimiento de incidencia</a:t>
            </a:r>
          </a:p>
        </p:txBody>
      </p:sp>
      <p:sp>
        <p:nvSpPr>
          <p:cNvPr id="10" name="6 Rectángulo redondeado">
            <a:extLst>
              <a:ext uri="{FF2B5EF4-FFF2-40B4-BE49-F238E27FC236}">
                <a16:creationId xmlns:a16="http://schemas.microsoft.com/office/drawing/2014/main" id="{51187BDA-09C5-4E55-B52A-A8DDB2643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69" y="2636838"/>
            <a:ext cx="2475088" cy="914400"/>
          </a:xfrm>
          <a:prstGeom prst="roundRect">
            <a:avLst>
              <a:gd name="adj" fmla="val 16667"/>
            </a:avLst>
          </a:prstGeom>
          <a:solidFill>
            <a:srgbClr val="ED7D31">
              <a:lumMod val="20000"/>
              <a:lumOff val="80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</a:rPr>
              <a:t>JEFE DE TURNO</a:t>
            </a:r>
          </a:p>
        </p:txBody>
      </p:sp>
      <p:sp>
        <p:nvSpPr>
          <p:cNvPr id="11" name="7 Elipse">
            <a:extLst>
              <a:ext uri="{FF2B5EF4-FFF2-40B4-BE49-F238E27FC236}">
                <a16:creationId xmlns:a16="http://schemas.microsoft.com/office/drawing/2014/main" id="{DAEB1574-617D-4FAA-9BB2-E4DBBFF870BA}"/>
              </a:ext>
            </a:extLst>
          </p:cNvPr>
          <p:cNvSpPr/>
          <p:nvPr/>
        </p:nvSpPr>
        <p:spPr bwMode="auto">
          <a:xfrm>
            <a:off x="814918" y="3284538"/>
            <a:ext cx="2300815" cy="482600"/>
          </a:xfrm>
          <a:prstGeom prst="ellipse">
            <a:avLst/>
          </a:prstGeom>
          <a:solidFill>
            <a:srgbClr val="EBADC3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Recepción de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incidencia</a:t>
            </a:r>
          </a:p>
        </p:txBody>
      </p:sp>
      <p:sp>
        <p:nvSpPr>
          <p:cNvPr id="12" name="8 Rectángulo redondeado">
            <a:extLst>
              <a:ext uri="{FF2B5EF4-FFF2-40B4-BE49-F238E27FC236}">
                <a16:creationId xmlns:a16="http://schemas.microsoft.com/office/drawing/2014/main" id="{BF35A48D-772C-4161-A16B-62D7249F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1" y="2636838"/>
            <a:ext cx="2497666" cy="914400"/>
          </a:xfrm>
          <a:prstGeom prst="roundRect">
            <a:avLst>
              <a:gd name="adj" fmla="val 16667"/>
            </a:avLst>
          </a:prstGeom>
          <a:solidFill>
            <a:srgbClr val="ED7D31">
              <a:lumMod val="20000"/>
              <a:lumOff val="80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</a:rPr>
              <a:t>PROPIO INTERESADO</a:t>
            </a:r>
          </a:p>
        </p:txBody>
      </p:sp>
      <p:sp>
        <p:nvSpPr>
          <p:cNvPr id="13" name="9 Elipse">
            <a:extLst>
              <a:ext uri="{FF2B5EF4-FFF2-40B4-BE49-F238E27FC236}">
                <a16:creationId xmlns:a16="http://schemas.microsoft.com/office/drawing/2014/main" id="{8A65D5FE-8CC5-4164-90A3-C636A711C672}"/>
              </a:ext>
            </a:extLst>
          </p:cNvPr>
          <p:cNvSpPr/>
          <p:nvPr/>
        </p:nvSpPr>
        <p:spPr bwMode="auto">
          <a:xfrm>
            <a:off x="7920567" y="3284539"/>
            <a:ext cx="2300815" cy="504825"/>
          </a:xfrm>
          <a:prstGeom prst="ellipse">
            <a:avLst/>
          </a:prstGeom>
          <a:solidFill>
            <a:srgbClr val="EBADC3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Por escrito o verbal</a:t>
            </a:r>
          </a:p>
        </p:txBody>
      </p:sp>
      <p:sp>
        <p:nvSpPr>
          <p:cNvPr id="14" name="16 Rectángulo redondeado">
            <a:extLst>
              <a:ext uri="{FF2B5EF4-FFF2-40B4-BE49-F238E27FC236}">
                <a16:creationId xmlns:a16="http://schemas.microsoft.com/office/drawing/2014/main" id="{0235381A-5863-48A7-84C6-D7A2161A4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7834" y="4113212"/>
            <a:ext cx="4415367" cy="1979192"/>
          </a:xfrm>
          <a:prstGeom prst="roundRect">
            <a:avLst>
              <a:gd name="adj" fmla="val 16667"/>
            </a:avLst>
          </a:prstGeom>
          <a:solidFill>
            <a:srgbClr val="ED7D31">
              <a:lumMod val="20000"/>
              <a:lumOff val="80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</a:rPr>
              <a:t>Situaciones de alto impacto psicológico profesional.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alt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</a:rPr>
              <a:t>Muertes en acto de servicio.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alt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</a:rPr>
              <a:t>Lesiones graves en compañeros.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alt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</a:rPr>
              <a:t>Incidentes con múltiples víctimas/desastres con intervinientes  involucrados.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alt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</a:rPr>
              <a:t>Suicidios de policías.</a:t>
            </a:r>
          </a:p>
        </p:txBody>
      </p:sp>
      <p:sp>
        <p:nvSpPr>
          <p:cNvPr id="15" name="17 Elipse">
            <a:extLst>
              <a:ext uri="{FF2B5EF4-FFF2-40B4-BE49-F238E27FC236}">
                <a16:creationId xmlns:a16="http://schemas.microsoft.com/office/drawing/2014/main" id="{0E2C91F3-CCF9-4952-926C-FA5AB8187A87}"/>
              </a:ext>
            </a:extLst>
          </p:cNvPr>
          <p:cNvSpPr/>
          <p:nvPr/>
        </p:nvSpPr>
        <p:spPr bwMode="auto">
          <a:xfrm>
            <a:off x="3481915" y="5733257"/>
            <a:ext cx="4320117" cy="504031"/>
          </a:xfrm>
          <a:prstGeom prst="ellipse">
            <a:avLst/>
          </a:prstGeom>
          <a:solidFill>
            <a:srgbClr val="EBADC3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Tel. 636 286 153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 las 24 horas </a:t>
            </a:r>
          </a:p>
        </p:txBody>
      </p:sp>
      <p:sp>
        <p:nvSpPr>
          <p:cNvPr id="16" name="10 Rectángulo redondeado">
            <a:extLst>
              <a:ext uri="{FF2B5EF4-FFF2-40B4-BE49-F238E27FC236}">
                <a16:creationId xmlns:a16="http://schemas.microsoft.com/office/drawing/2014/main" id="{FF3743DD-16AD-44A9-A38A-97B10B484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86" y="4652964"/>
            <a:ext cx="2783418" cy="1152525"/>
          </a:xfrm>
          <a:prstGeom prst="roundRect">
            <a:avLst>
              <a:gd name="adj" fmla="val 16667"/>
            </a:avLst>
          </a:prstGeom>
          <a:solidFill>
            <a:srgbClr val="ED7D31">
              <a:lumMod val="20000"/>
              <a:lumOff val="80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</a:rPr>
              <a:t>Escrito Dpto.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</a:rPr>
              <a:t>Revisión </a:t>
            </a:r>
            <a:r>
              <a:rPr lang="es-ES" altLang="es-ES" sz="1400" b="1" kern="0" dirty="0">
                <a:solidFill>
                  <a:srgbClr val="0070C0"/>
                </a:solidFill>
                <a:latin typeface="Tahoma" pitchFamily="34" charset="0"/>
              </a:rPr>
              <a:t>Psico-Física</a:t>
            </a:r>
            <a:r>
              <a:rPr kumimoji="0" lang="es-ES" alt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</a:rPr>
              <a:t> extraordinaria</a:t>
            </a:r>
          </a:p>
        </p:txBody>
      </p:sp>
      <p:sp>
        <p:nvSpPr>
          <p:cNvPr id="17" name="11 Elipse">
            <a:extLst>
              <a:ext uri="{FF2B5EF4-FFF2-40B4-BE49-F238E27FC236}">
                <a16:creationId xmlns:a16="http://schemas.microsoft.com/office/drawing/2014/main" id="{6C1FC14B-9399-449A-BF09-1C7F96C33AAC}"/>
              </a:ext>
            </a:extLst>
          </p:cNvPr>
          <p:cNvSpPr/>
          <p:nvPr/>
        </p:nvSpPr>
        <p:spPr bwMode="auto">
          <a:xfrm>
            <a:off x="334434" y="5516563"/>
            <a:ext cx="2592917" cy="576262"/>
          </a:xfrm>
          <a:prstGeom prst="ellipse">
            <a:avLst/>
          </a:prstGeom>
          <a:solidFill>
            <a:srgbClr val="EBADC3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Petición  Ordinaria.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Laborables.</a:t>
            </a:r>
          </a:p>
        </p:txBody>
      </p:sp>
      <p:sp>
        <p:nvSpPr>
          <p:cNvPr id="18" name="13 Rectángulo redondeado">
            <a:extLst>
              <a:ext uri="{FF2B5EF4-FFF2-40B4-BE49-F238E27FC236}">
                <a16:creationId xmlns:a16="http://schemas.microsoft.com/office/drawing/2014/main" id="{E3C8598F-D8F2-437E-8DB4-C23C3BAB6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300" y="4652963"/>
            <a:ext cx="2645833" cy="1079500"/>
          </a:xfrm>
          <a:prstGeom prst="roundRect">
            <a:avLst>
              <a:gd name="adj" fmla="val 16667"/>
            </a:avLst>
          </a:prstGeom>
          <a:solidFill>
            <a:srgbClr val="ED7D31">
              <a:lumMod val="20000"/>
              <a:lumOff val="80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</a:rPr>
              <a:t>Escrito Dpto. R.M.E.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</a:rPr>
              <a:t>Adelanto Fax Dpto.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</a:rPr>
              <a:t>Comunicación Tel. Dpto.</a:t>
            </a:r>
          </a:p>
        </p:txBody>
      </p:sp>
      <p:sp>
        <p:nvSpPr>
          <p:cNvPr id="19" name="14 Elipse">
            <a:extLst>
              <a:ext uri="{FF2B5EF4-FFF2-40B4-BE49-F238E27FC236}">
                <a16:creationId xmlns:a16="http://schemas.microsoft.com/office/drawing/2014/main" id="{D15C4F2A-A734-486C-BB68-143E0EB5E899}"/>
              </a:ext>
            </a:extLst>
          </p:cNvPr>
          <p:cNvSpPr/>
          <p:nvPr/>
        </p:nvSpPr>
        <p:spPr bwMode="auto">
          <a:xfrm>
            <a:off x="8591552" y="5373688"/>
            <a:ext cx="2550581" cy="576262"/>
          </a:xfrm>
          <a:prstGeom prst="ellipse">
            <a:avLst/>
          </a:prstGeom>
          <a:solidFill>
            <a:srgbClr val="EBADC3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Petición  Extraordinaria.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Laborables</a:t>
            </a: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</p:txBody>
      </p:sp>
      <p:sp>
        <p:nvSpPr>
          <p:cNvPr id="20" name="18 Elipse">
            <a:extLst>
              <a:ext uri="{FF2B5EF4-FFF2-40B4-BE49-F238E27FC236}">
                <a16:creationId xmlns:a16="http://schemas.microsoft.com/office/drawing/2014/main" id="{69C70D15-40EE-41DB-801D-AD237A00B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33" y="6358470"/>
            <a:ext cx="3052234" cy="360362"/>
          </a:xfrm>
          <a:prstGeom prst="ellipse">
            <a:avLst/>
          </a:prstGeom>
          <a:solidFill>
            <a:srgbClr val="ED7D31">
              <a:lumMod val="20000"/>
              <a:lumOff val="80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</a:rPr>
              <a:t>INTENDENTE DE GUARDIA</a:t>
            </a:r>
          </a:p>
        </p:txBody>
      </p:sp>
      <p:sp>
        <p:nvSpPr>
          <p:cNvPr id="21" name="19 Elipse">
            <a:extLst>
              <a:ext uri="{FF2B5EF4-FFF2-40B4-BE49-F238E27FC236}">
                <a16:creationId xmlns:a16="http://schemas.microsoft.com/office/drawing/2014/main" id="{2F83EBC9-FE68-4EDC-B830-EC31E4251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094" y="6253607"/>
            <a:ext cx="3126314" cy="431800"/>
          </a:xfrm>
          <a:prstGeom prst="ellipse">
            <a:avLst/>
          </a:prstGeom>
          <a:solidFill>
            <a:srgbClr val="ED7D31">
              <a:lumMod val="20000"/>
              <a:lumOff val="80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</a:rPr>
              <a:t>CISEM- Jefe de Sala</a:t>
            </a:r>
          </a:p>
        </p:txBody>
      </p:sp>
      <p:cxnSp>
        <p:nvCxnSpPr>
          <p:cNvPr id="22" name="48 Conector recto de flecha">
            <a:extLst>
              <a:ext uri="{FF2B5EF4-FFF2-40B4-BE49-F238E27FC236}">
                <a16:creationId xmlns:a16="http://schemas.microsoft.com/office/drawing/2014/main" id="{FC1F994C-0E80-4026-9613-0BD061B5631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59278" y="2105878"/>
            <a:ext cx="1965376" cy="386499"/>
          </a:xfrm>
          <a:prstGeom prst="straightConnector1">
            <a:avLst/>
          </a:prstGeom>
          <a:noFill/>
          <a:ln w="63500" algn="ctr">
            <a:solidFill>
              <a:sysClr val="windowText" lastClr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46 Conector recto de flecha">
            <a:extLst>
              <a:ext uri="{FF2B5EF4-FFF2-40B4-BE49-F238E27FC236}">
                <a16:creationId xmlns:a16="http://schemas.microsoft.com/office/drawing/2014/main" id="{BB396497-C3C2-49A5-838C-B4EAD57F92A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440084" y="2060575"/>
            <a:ext cx="1631949" cy="431800"/>
          </a:xfrm>
          <a:prstGeom prst="straightConnector1">
            <a:avLst/>
          </a:prstGeom>
          <a:noFill/>
          <a:ln w="63500" algn="ctr">
            <a:solidFill>
              <a:sysClr val="windowText" lastClr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42 Conector recto de flecha">
            <a:extLst>
              <a:ext uri="{FF2B5EF4-FFF2-40B4-BE49-F238E27FC236}">
                <a16:creationId xmlns:a16="http://schemas.microsoft.com/office/drawing/2014/main" id="{37539916-6D0E-4068-9353-DAB8DB2E023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503084" y="3175530"/>
            <a:ext cx="3937000" cy="0"/>
          </a:xfrm>
          <a:prstGeom prst="straightConnector1">
            <a:avLst/>
          </a:prstGeom>
          <a:noFill/>
          <a:ln w="63500" algn="ctr">
            <a:solidFill>
              <a:sysClr val="windowText" lastClr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25 Conector recto de flecha">
            <a:extLst>
              <a:ext uri="{FF2B5EF4-FFF2-40B4-BE49-F238E27FC236}">
                <a16:creationId xmlns:a16="http://schemas.microsoft.com/office/drawing/2014/main" id="{8804A17A-C43F-49BC-91CC-C4374B2FEC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59777" y="2975857"/>
            <a:ext cx="0" cy="1081088"/>
          </a:xfrm>
          <a:prstGeom prst="straightConnector1">
            <a:avLst/>
          </a:prstGeom>
          <a:noFill/>
          <a:ln w="63500" algn="ctr">
            <a:solidFill>
              <a:sysClr val="windowText" lastClr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27 Conector recto de flecha">
            <a:extLst>
              <a:ext uri="{FF2B5EF4-FFF2-40B4-BE49-F238E27FC236}">
                <a16:creationId xmlns:a16="http://schemas.microsoft.com/office/drawing/2014/main" id="{93796A24-71B9-4554-A6B8-F473269649F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94279" y="3218598"/>
            <a:ext cx="3361267" cy="1079500"/>
          </a:xfrm>
          <a:prstGeom prst="straightConnector1">
            <a:avLst/>
          </a:prstGeom>
          <a:noFill/>
          <a:ln w="63500" algn="ctr">
            <a:solidFill>
              <a:sysClr val="windowText" lastClr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29 Conector recto de flecha">
            <a:extLst>
              <a:ext uri="{FF2B5EF4-FFF2-40B4-BE49-F238E27FC236}">
                <a16:creationId xmlns:a16="http://schemas.microsoft.com/office/drawing/2014/main" id="{578D12DD-B487-4EA0-9B01-01FBAB1E4C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86438" y="3284538"/>
            <a:ext cx="3418241" cy="1087006"/>
          </a:xfrm>
          <a:prstGeom prst="straightConnector1">
            <a:avLst/>
          </a:prstGeom>
          <a:noFill/>
          <a:ln w="63500" algn="ctr">
            <a:solidFill>
              <a:sysClr val="windowText" lastClr="000000"/>
            </a:solidFill>
            <a:round/>
            <a:headEnd type="arrow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33 Conector recto de flecha">
            <a:extLst>
              <a:ext uri="{FF2B5EF4-FFF2-40B4-BE49-F238E27FC236}">
                <a16:creationId xmlns:a16="http://schemas.microsoft.com/office/drawing/2014/main" id="{443306EA-D1AC-4910-B203-07804E62CE8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79286" y="6367040"/>
            <a:ext cx="1315153" cy="171611"/>
          </a:xfrm>
          <a:prstGeom prst="straightConnector1">
            <a:avLst/>
          </a:prstGeom>
          <a:noFill/>
          <a:ln w="63500" algn="ctr">
            <a:solidFill>
              <a:sysClr val="windowText" lastClr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38 Conector recto de flecha">
            <a:extLst>
              <a:ext uri="{FF2B5EF4-FFF2-40B4-BE49-F238E27FC236}">
                <a16:creationId xmlns:a16="http://schemas.microsoft.com/office/drawing/2014/main" id="{6CB3B38D-D0E0-4256-9C6D-E2B4C2C2965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497322" y="6358470"/>
            <a:ext cx="1325879" cy="134588"/>
          </a:xfrm>
          <a:prstGeom prst="straightConnector1">
            <a:avLst/>
          </a:prstGeom>
          <a:noFill/>
          <a:ln w="63500" algn="ctr">
            <a:solidFill>
              <a:sysClr val="windowText" lastClr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38E9E4A1-2383-4921-A847-8502954CC42A}"/>
              </a:ext>
            </a:extLst>
          </p:cNvPr>
          <p:cNvCxnSpPr>
            <a:cxnSpLocks/>
          </p:cNvCxnSpPr>
          <p:nvPr/>
        </p:nvCxnSpPr>
        <p:spPr>
          <a:xfrm flipH="1" flipV="1">
            <a:off x="9204679" y="3854895"/>
            <a:ext cx="662163" cy="771267"/>
          </a:xfrm>
          <a:prstGeom prst="straightConnector1">
            <a:avLst/>
          </a:prstGeom>
          <a:ln w="635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1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38873-4BF5-417E-B2A5-9C720ACAB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740" y="16517"/>
            <a:ext cx="5669506" cy="1253066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993300"/>
                </a:solidFill>
                <a:latin typeface="Verdana Pro Cond Black" panose="020B0A06030504040204" pitchFamily="34" charset="0"/>
              </a:rPr>
              <a:t>DATOS ESTADÍSTICOS</a:t>
            </a:r>
            <a:br>
              <a:rPr lang="es-ES" b="1" dirty="0">
                <a:solidFill>
                  <a:srgbClr val="C00000"/>
                </a:solidFill>
                <a:latin typeface="Verdana Pro Cond Black" panose="020B0A06030504040204" pitchFamily="34" charset="0"/>
              </a:rPr>
            </a:br>
            <a:endParaRPr lang="es-ES" b="1" dirty="0">
              <a:solidFill>
                <a:srgbClr val="C00000"/>
              </a:solidFill>
              <a:latin typeface="Verdana Pro Cond Black" panose="020B0A0603050404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30D681-6031-4B6B-9AFB-609E848F4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492" y="16517"/>
            <a:ext cx="2078916" cy="20240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ED6136-2D0D-4F1C-BF4D-69D51F07E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855" y="1775671"/>
            <a:ext cx="1487553" cy="804742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5EDB6F-E283-429A-9056-BB7E5D57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8F9A667-3A07-44E9-A258-0E59ECA09C8E}" type="slidenum">
              <a:rPr lang="es-ES" smtClean="0"/>
              <a:t>7</a:t>
            </a:fld>
            <a:endParaRPr lang="es-ES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E5E93CE6-D629-4058-9844-CF9CC3C19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57" y="799182"/>
            <a:ext cx="10916356" cy="660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s-ES" sz="1600" b="1" dirty="0">
                <a:solidFill>
                  <a:srgbClr val="002060"/>
                </a:solidFill>
                <a:latin typeface="Verdana Pro Cond Black" panose="020B0A06030504040204" pitchFamily="34" charset="0"/>
              </a:rPr>
              <a:t>AÑO 2015:	</a:t>
            </a:r>
            <a:r>
              <a:rPr lang="es-ES" sz="16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- Creación de </a:t>
            </a:r>
            <a:r>
              <a:rPr lang="es-ES" sz="1600" b="1" dirty="0">
                <a:solidFill>
                  <a:srgbClr val="C00000"/>
                </a:solidFill>
                <a:latin typeface="Verdana Pro Cond Black" panose="020B0A06030504040204" pitchFamily="34" charset="0"/>
              </a:rPr>
              <a:t>55 </a:t>
            </a:r>
            <a:r>
              <a:rPr lang="es-ES" sz="16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expedientes psicológicos.</a:t>
            </a:r>
          </a:p>
          <a:p>
            <a:pPr marL="0" lvl="0" indent="0">
              <a:buNone/>
            </a:pPr>
            <a:r>
              <a:rPr lang="es-ES" sz="16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		- Realización de </a:t>
            </a:r>
            <a:r>
              <a:rPr lang="es-ES" sz="1600" b="1" dirty="0">
                <a:solidFill>
                  <a:srgbClr val="C00000"/>
                </a:solidFill>
                <a:latin typeface="Verdana Pro Cond Black" panose="020B0A06030504040204" pitchFamily="34" charset="0"/>
              </a:rPr>
              <a:t>291 </a:t>
            </a:r>
            <a:r>
              <a:rPr lang="es-ES" sz="16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atenciones psicológicas.</a:t>
            </a:r>
          </a:p>
          <a:p>
            <a:pPr marL="0" lvl="0" indent="0">
              <a:buNone/>
            </a:pPr>
            <a:r>
              <a:rPr lang="es-ES" sz="16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		- Una intervención por fallecimiento de una policía en activo.</a:t>
            </a:r>
          </a:p>
          <a:p>
            <a:pPr marL="0" lvl="0" indent="0">
              <a:spcBef>
                <a:spcPts val="600"/>
              </a:spcBef>
              <a:buNone/>
            </a:pPr>
            <a:endParaRPr lang="es-ES" sz="1600" b="1" dirty="0">
              <a:solidFill>
                <a:srgbClr val="0070C0"/>
              </a:solidFill>
              <a:latin typeface="Verdana Pro Cond Black" panose="020B0A06030504040204" pitchFamily="34" charset="0"/>
            </a:endParaRPr>
          </a:p>
          <a:p>
            <a:pPr marL="0" lvl="0" indent="0">
              <a:buNone/>
            </a:pPr>
            <a:r>
              <a:rPr lang="es-ES" sz="1600" b="1" dirty="0">
                <a:solidFill>
                  <a:srgbClr val="002060"/>
                </a:solidFill>
                <a:latin typeface="Verdana Pro Cond Black" panose="020B0A06030504040204" pitchFamily="34" charset="0"/>
              </a:rPr>
              <a:t>AÑO 2016:	</a:t>
            </a:r>
            <a:r>
              <a:rPr lang="es-ES" sz="16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- Creación de </a:t>
            </a:r>
            <a:r>
              <a:rPr lang="es-ES" sz="1600" b="1" dirty="0">
                <a:solidFill>
                  <a:srgbClr val="C00000"/>
                </a:solidFill>
                <a:latin typeface="Verdana Pro Cond Black" panose="020B0A06030504040204" pitchFamily="34" charset="0"/>
              </a:rPr>
              <a:t>68</a:t>
            </a:r>
            <a:r>
              <a:rPr lang="es-ES" sz="16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 expedientes psicológicos.</a:t>
            </a:r>
          </a:p>
          <a:p>
            <a:pPr marL="0" lvl="0" indent="0">
              <a:buNone/>
            </a:pPr>
            <a:r>
              <a:rPr lang="es-ES" sz="16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		- Realización de </a:t>
            </a:r>
            <a:r>
              <a:rPr lang="es-ES" sz="1600" b="1" dirty="0">
                <a:solidFill>
                  <a:srgbClr val="C00000"/>
                </a:solidFill>
                <a:latin typeface="Verdana Pro Cond Black" panose="020B0A06030504040204" pitchFamily="34" charset="0"/>
              </a:rPr>
              <a:t>433</a:t>
            </a:r>
            <a:r>
              <a:rPr lang="es-ES" sz="16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 atenciones psicológicas.</a:t>
            </a:r>
          </a:p>
          <a:p>
            <a:pPr marL="0" lvl="0" indent="0">
              <a:buNone/>
            </a:pPr>
            <a:r>
              <a:rPr lang="es-ES" sz="16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		- Dos intervenciones por fallecimiento de policías en activo (Un suicidio)</a:t>
            </a:r>
          </a:p>
          <a:p>
            <a:pPr marL="0" lvl="0" indent="0">
              <a:spcBef>
                <a:spcPts val="600"/>
              </a:spcBef>
              <a:buNone/>
            </a:pPr>
            <a:endParaRPr lang="es-ES" sz="1600" b="1" dirty="0">
              <a:solidFill>
                <a:srgbClr val="0070C0"/>
              </a:solidFill>
              <a:latin typeface="Verdana Pro Cond Black" panose="020B0A06030504040204" pitchFamily="34" charset="0"/>
            </a:endParaRPr>
          </a:p>
          <a:p>
            <a:pPr marL="0" lvl="0" indent="0">
              <a:buNone/>
            </a:pPr>
            <a:r>
              <a:rPr lang="es-ES" sz="1600" b="1" dirty="0">
                <a:solidFill>
                  <a:srgbClr val="002060"/>
                </a:solidFill>
                <a:latin typeface="Verdana Pro Cond Black" panose="020B0A06030504040204" pitchFamily="34" charset="0"/>
              </a:rPr>
              <a:t>AÑO 2017:	</a:t>
            </a:r>
            <a:r>
              <a:rPr lang="es-ES" sz="16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-Creación de </a:t>
            </a:r>
            <a:r>
              <a:rPr lang="es-ES" sz="1600" b="1" dirty="0">
                <a:solidFill>
                  <a:srgbClr val="C00000"/>
                </a:solidFill>
                <a:latin typeface="Verdana Pro Cond Black" panose="020B0A06030504040204" pitchFamily="34" charset="0"/>
              </a:rPr>
              <a:t>170</a:t>
            </a:r>
            <a:r>
              <a:rPr lang="es-ES" sz="16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 nuevos expedientes psicológicos.</a:t>
            </a:r>
          </a:p>
          <a:p>
            <a:pPr marL="0" lvl="0" indent="0">
              <a:buNone/>
            </a:pPr>
            <a:r>
              <a:rPr lang="es-ES" sz="16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		- Realización de </a:t>
            </a:r>
            <a:r>
              <a:rPr lang="es-ES" sz="1600" b="1" dirty="0">
                <a:solidFill>
                  <a:srgbClr val="C00000"/>
                </a:solidFill>
                <a:latin typeface="Verdana Pro Cond Black" panose="020B0A06030504040204" pitchFamily="34" charset="0"/>
              </a:rPr>
              <a:t>691</a:t>
            </a:r>
            <a:r>
              <a:rPr lang="es-ES" sz="16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 atenciones psicológicas.</a:t>
            </a:r>
          </a:p>
          <a:p>
            <a:pPr marL="0" lvl="0" indent="0">
              <a:buNone/>
            </a:pPr>
            <a:r>
              <a:rPr lang="es-ES" sz="16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		- Tres intervenciones por fallecimiento de policías en activo (Un suicidio; un homicidio)</a:t>
            </a:r>
          </a:p>
          <a:p>
            <a:pPr marL="0" lvl="0" indent="0">
              <a:spcBef>
                <a:spcPts val="600"/>
              </a:spcBef>
              <a:buNone/>
            </a:pPr>
            <a:endParaRPr lang="es-ES" sz="1600" b="1" dirty="0">
              <a:solidFill>
                <a:srgbClr val="0070C0"/>
              </a:solidFill>
              <a:latin typeface="Verdana Pro Cond Black" panose="020B0A06030504040204" pitchFamily="34" charset="0"/>
            </a:endParaRPr>
          </a:p>
          <a:p>
            <a:pPr marL="0" lvl="0" indent="0">
              <a:buNone/>
            </a:pPr>
            <a:r>
              <a:rPr lang="es-ES" sz="1600" b="1" dirty="0">
                <a:solidFill>
                  <a:srgbClr val="002060"/>
                </a:solidFill>
                <a:latin typeface="Verdana Pro Cond Black" panose="020B0A06030504040204" pitchFamily="34" charset="0"/>
              </a:rPr>
              <a:t>AÑO 2018:	</a:t>
            </a:r>
            <a:r>
              <a:rPr lang="es-ES" sz="16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- Creación de </a:t>
            </a:r>
            <a:r>
              <a:rPr lang="es-ES" sz="1600" b="1" dirty="0">
                <a:solidFill>
                  <a:srgbClr val="C00000"/>
                </a:solidFill>
                <a:latin typeface="Verdana Pro Cond Black" panose="020B0A06030504040204" pitchFamily="34" charset="0"/>
              </a:rPr>
              <a:t>121</a:t>
            </a:r>
            <a:r>
              <a:rPr lang="es-ES" sz="16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nuevos expedientes psicológicos.</a:t>
            </a:r>
          </a:p>
          <a:p>
            <a:pPr marL="0" lvl="0" indent="0">
              <a:buNone/>
            </a:pPr>
            <a:r>
              <a:rPr lang="es-ES" sz="16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		- Realización de </a:t>
            </a:r>
            <a:r>
              <a:rPr lang="es-ES" sz="1600" b="1" dirty="0">
                <a:solidFill>
                  <a:srgbClr val="C00000"/>
                </a:solidFill>
                <a:latin typeface="Verdana Pro Cond Black" panose="020B0A06030504040204" pitchFamily="34" charset="0"/>
              </a:rPr>
              <a:t>732</a:t>
            </a:r>
            <a:r>
              <a:rPr lang="es-ES" sz="16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 atenciones psicológicas.</a:t>
            </a:r>
          </a:p>
          <a:p>
            <a:pPr marL="0" lvl="0" indent="0">
              <a:buNone/>
            </a:pPr>
            <a:r>
              <a:rPr lang="es-ES" sz="16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		- Seis intervenciones por fallecimiento de policías en activo (Un suicidio)</a:t>
            </a:r>
          </a:p>
          <a:p>
            <a:pPr marL="0" lvl="0" indent="0">
              <a:buNone/>
            </a:pPr>
            <a:endParaRPr lang="es-ES" sz="1600" b="1" dirty="0">
              <a:solidFill>
                <a:srgbClr val="0070C0"/>
              </a:solidFill>
              <a:latin typeface="Verdana Pro Cond Black" panose="020B0A06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3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530D681-6031-4B6B-9AFB-609E848F4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492" y="16517"/>
            <a:ext cx="2078916" cy="20240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ED6136-2D0D-4F1C-BF4D-69D51F07E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855" y="1775671"/>
            <a:ext cx="1487553" cy="804742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5EDB6F-E283-429A-9056-BB7E5D57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8F9A667-3A07-44E9-A258-0E59ECA09C8E}" type="slidenum">
              <a:rPr lang="es-ES" smtClean="0"/>
              <a:t>8</a:t>
            </a:fld>
            <a:endParaRPr lang="es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2F9BA7E-5458-4CF0-B25D-01B3BE49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64" y="365125"/>
            <a:ext cx="5816070" cy="1328208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993300"/>
                </a:solidFill>
                <a:latin typeface="Verdana Pro Cond Black" panose="020B0A06030504040204" pitchFamily="34" charset="0"/>
              </a:rPr>
              <a:t>DATOS ESTADÍSTICOS</a:t>
            </a:r>
            <a:br>
              <a:rPr lang="es-ES" b="1" dirty="0">
                <a:solidFill>
                  <a:srgbClr val="C00000"/>
                </a:solidFill>
                <a:latin typeface="Verdana Pro Cond Black" panose="020B0A06030504040204" pitchFamily="34" charset="0"/>
              </a:rPr>
            </a:br>
            <a:endParaRPr lang="es-ES" b="1" dirty="0">
              <a:solidFill>
                <a:srgbClr val="C00000"/>
              </a:solidFill>
              <a:latin typeface="Verdana Pro Cond Black" panose="020B0A06030504040204" pitchFamily="34" charset="0"/>
            </a:endParaRPr>
          </a:p>
        </p:txBody>
      </p:sp>
      <p:graphicFrame>
        <p:nvGraphicFramePr>
          <p:cNvPr id="8" name="6 Gráfico">
            <a:extLst>
              <a:ext uri="{FF2B5EF4-FFF2-40B4-BE49-F238E27FC236}">
                <a16:creationId xmlns:a16="http://schemas.microsoft.com/office/drawing/2014/main" id="{03C4B0F8-220F-4903-B4B3-ABE9FA9981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028954"/>
              </p:ext>
            </p:extLst>
          </p:nvPr>
        </p:nvGraphicFramePr>
        <p:xfrm>
          <a:off x="328491" y="1243443"/>
          <a:ext cx="993945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276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530D681-6031-4B6B-9AFB-609E848F4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492" y="16517"/>
            <a:ext cx="2078916" cy="20240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ED6136-2D0D-4F1C-BF4D-69D51F07E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855" y="1775671"/>
            <a:ext cx="1487553" cy="804742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5EDB6F-E283-429A-9056-BB7E5D57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8F9A667-3A07-44E9-A258-0E59ECA09C8E}" type="slidenum">
              <a:rPr lang="es-ES" smtClean="0"/>
              <a:t>9</a:t>
            </a:fld>
            <a:endParaRPr lang="es-ES"/>
          </a:p>
        </p:txBody>
      </p:sp>
      <p:sp>
        <p:nvSpPr>
          <p:cNvPr id="9" name="5 CuadroTexto">
            <a:extLst>
              <a:ext uri="{FF2B5EF4-FFF2-40B4-BE49-F238E27FC236}">
                <a16:creationId xmlns:a16="http://schemas.microsoft.com/office/drawing/2014/main" id="{DE1A323C-BB74-4BAA-8DF3-DEA66553EB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1308" y="326809"/>
            <a:ext cx="610958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993300"/>
                </a:solidFill>
                <a:latin typeface="Verdana Pro Cond Black" panose="020B0A06030504040204" pitchFamily="34" charset="0"/>
              </a:rPr>
              <a:t>PSICOLOGIA POLICIAL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275F1F2-5108-4A3F-888C-1F648C50D09A}"/>
              </a:ext>
            </a:extLst>
          </p:cNvPr>
          <p:cNvSpPr/>
          <p:nvPr/>
        </p:nvSpPr>
        <p:spPr>
          <a:xfrm>
            <a:off x="209394" y="1335385"/>
            <a:ext cx="11756828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Verdana Pro Cond Black" panose="020B0A06030504040204" pitchFamily="34" charset="0"/>
              </a:rPr>
              <a:t>SUBCULTURA POLICIAL:</a:t>
            </a:r>
          </a:p>
          <a:p>
            <a:endParaRPr lang="es-ES" sz="3200" b="1" dirty="0">
              <a:solidFill>
                <a:srgbClr val="0070C0"/>
              </a:solidFill>
              <a:latin typeface="Verdana Pro Cond Black" panose="020B0A06030504040204" pitchFamily="34" charset="0"/>
            </a:endParaRPr>
          </a:p>
          <a:p>
            <a:r>
              <a:rPr lang="es-ES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•</a:t>
            </a:r>
            <a:r>
              <a:rPr lang="es-ES" sz="24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Procesos psicológicos y grupales de protección: </a:t>
            </a:r>
          </a:p>
          <a:p>
            <a:r>
              <a:rPr lang="es-ES" sz="24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	- </a:t>
            </a:r>
            <a:r>
              <a:rPr lang="es-ES" sz="2400" b="1" dirty="0">
                <a:solidFill>
                  <a:srgbClr val="00B0F0"/>
                </a:solidFill>
                <a:latin typeface="Verdana Pro Cond Black" panose="020B0A06030504040204" pitchFamily="34" charset="0"/>
              </a:rPr>
              <a:t>El grupo como medio de defensa ante las amenazas exteriores. </a:t>
            </a:r>
          </a:p>
          <a:p>
            <a:endParaRPr lang="es-ES" sz="1100" b="1" dirty="0">
              <a:solidFill>
                <a:srgbClr val="0070C0"/>
              </a:solidFill>
              <a:latin typeface="Verdana Pro Cond Black" panose="020B0A06030504040204" pitchFamily="34" charset="0"/>
            </a:endParaRPr>
          </a:p>
          <a:p>
            <a:r>
              <a:rPr lang="es-ES" sz="24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•Sentimiento de “profunda unidad corporativa”:</a:t>
            </a:r>
          </a:p>
          <a:p>
            <a:r>
              <a:rPr lang="es-ES" sz="24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	</a:t>
            </a:r>
            <a:r>
              <a:rPr lang="es-ES" sz="2400" b="1" dirty="0">
                <a:solidFill>
                  <a:srgbClr val="00B0F0"/>
                </a:solidFill>
                <a:latin typeface="Verdana Pro Cond Black" panose="020B0A06030504040204" pitchFamily="34" charset="0"/>
              </a:rPr>
              <a:t>- Percepción del colectivo como una unidad ante los problemas.</a:t>
            </a:r>
          </a:p>
          <a:p>
            <a:r>
              <a:rPr lang="es-ES" sz="11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 </a:t>
            </a:r>
          </a:p>
          <a:p>
            <a:r>
              <a:rPr lang="es-ES" sz="24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•Bastión de la legalidad:</a:t>
            </a:r>
          </a:p>
          <a:p>
            <a:r>
              <a:rPr lang="es-ES" sz="24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	- </a:t>
            </a:r>
            <a:r>
              <a:rPr lang="es-ES" sz="2400" b="1" dirty="0">
                <a:solidFill>
                  <a:srgbClr val="00B0F0"/>
                </a:solidFill>
                <a:latin typeface="Verdana Pro Cond Black" panose="020B0A06030504040204" pitchFamily="34" charset="0"/>
              </a:rPr>
              <a:t>Defensores del ciudadano. </a:t>
            </a:r>
          </a:p>
          <a:p>
            <a:endParaRPr lang="es-ES" sz="1100" b="1" dirty="0">
              <a:solidFill>
                <a:srgbClr val="0070C0"/>
              </a:solidFill>
              <a:latin typeface="Verdana Pro Cond Black" panose="020B0A06030504040204" pitchFamily="34" charset="0"/>
            </a:endParaRPr>
          </a:p>
          <a:p>
            <a:r>
              <a:rPr lang="es-ES" sz="24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•Sobrevaloración de la dureza psicológica:</a:t>
            </a:r>
          </a:p>
          <a:p>
            <a:r>
              <a:rPr lang="es-ES" sz="2400" b="1" dirty="0">
                <a:solidFill>
                  <a:srgbClr val="0070C0"/>
                </a:solidFill>
                <a:latin typeface="Verdana Pro Cond Black" panose="020B0A06030504040204" pitchFamily="34" charset="0"/>
              </a:rPr>
              <a:t>	</a:t>
            </a:r>
            <a:r>
              <a:rPr lang="es-ES" sz="2400" b="1" dirty="0">
                <a:solidFill>
                  <a:srgbClr val="00B0F0"/>
                </a:solidFill>
                <a:latin typeface="Verdana Pro Cond Black" panose="020B0A06030504040204" pitchFamily="34" charset="0"/>
              </a:rPr>
              <a:t>- Atribución de una fortaleza psicológica irreal</a:t>
            </a:r>
          </a:p>
          <a:p>
            <a:r>
              <a:rPr lang="es-ES" sz="2400" b="1" dirty="0">
                <a:solidFill>
                  <a:srgbClr val="00B0F0"/>
                </a:solidFill>
                <a:latin typeface="Verdana Pro Cond Black" panose="020B0A06030504040204" pitchFamily="34" charset="0"/>
              </a:rPr>
              <a:t>        frente a los estresores laborales.</a:t>
            </a:r>
          </a:p>
          <a:p>
            <a:endParaRPr lang="es-ES" sz="2400" dirty="0">
              <a:solidFill>
                <a:srgbClr val="B9A489">
                  <a:lumMod val="40000"/>
                  <a:lumOff val="60000"/>
                </a:srgbClr>
              </a:solidFill>
              <a:latin typeface="Bauhaus 93" panose="04030905020B02020C02" pitchFamily="8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0497E56-7593-44A6-9C63-CEDE9448F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180" y="4651719"/>
            <a:ext cx="3105556" cy="174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ista">
  <a:themeElements>
    <a:clrScheme name="Vista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sta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sta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sta">
    <a:dk1>
      <a:srgbClr val="000000"/>
    </a:dk1>
    <a:lt1>
      <a:srgbClr val="FFFFFF"/>
    </a:lt1>
    <a:dk2>
      <a:srgbClr val="46464A"/>
    </a:dk2>
    <a:lt2>
      <a:srgbClr val="D6D3CC"/>
    </a:lt2>
    <a:accent1>
      <a:srgbClr val="6F6F74"/>
    </a:accent1>
    <a:accent2>
      <a:srgbClr val="92A9B9"/>
    </a:accent2>
    <a:accent3>
      <a:srgbClr val="A7B789"/>
    </a:accent3>
    <a:accent4>
      <a:srgbClr val="B9A489"/>
    </a:accent4>
    <a:accent5>
      <a:srgbClr val="8D6374"/>
    </a:accent5>
    <a:accent6>
      <a:srgbClr val="9B7362"/>
    </a:accent6>
    <a:hlink>
      <a:srgbClr val="67AABF"/>
    </a:hlink>
    <a:folHlink>
      <a:srgbClr val="ABAFA5"/>
    </a:folHlink>
  </a:clrScheme>
  <a:fontScheme name="Vista">
    <a:majorFont>
      <a:latin typeface="Century Schoolbook" panose="020406040505050203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Schoolbook" panose="020406040505050203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Vista">
    <a:fillStyleLst>
      <a:solidFill>
        <a:schemeClr val="phClr"/>
      </a:solidFill>
      <a:solidFill>
        <a:schemeClr val="phClr">
          <a:tint val="60000"/>
          <a:satMod val="120000"/>
        </a:schemeClr>
      </a:solidFill>
      <a:solidFill>
        <a:schemeClr val="phClr">
          <a:shade val="75000"/>
          <a:satMod val="16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3970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95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phClr">
              <a:shade val="35000"/>
              <a:satMod val="130000"/>
            </a:schemeClr>
          </a:contourClr>
        </a:sp3d>
      </a:effectStyle>
      <a:effectStyle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phClr">
              <a:shade val="25000"/>
              <a:satMod val="14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4000"/>
              <a:shade val="98000"/>
              <a:satMod val="130000"/>
              <a:lumMod val="102000"/>
            </a:schemeClr>
          </a:gs>
          <a:gs pos="100000">
            <a:schemeClr val="phClr">
              <a:tint val="98000"/>
              <a:shade val="78000"/>
              <a:satMod val="14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256</TotalTime>
  <Words>384</Words>
  <Application>Microsoft Office PowerPoint</Application>
  <PresentationFormat>Panorámica</PresentationFormat>
  <Paragraphs>128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Arial Nova</vt:lpstr>
      <vt:lpstr>Bauhaus 93</vt:lpstr>
      <vt:lpstr>Calibri</vt:lpstr>
      <vt:lpstr>Century Schoolbook</vt:lpstr>
      <vt:lpstr>Tahoma</vt:lpstr>
      <vt:lpstr>Verdana Pro Cond Black</vt:lpstr>
      <vt:lpstr>Wingdings 2</vt:lpstr>
      <vt:lpstr>Vista</vt:lpstr>
      <vt:lpstr>Presentación de PowerPoint</vt:lpstr>
      <vt:lpstr>ANTECEDENTES</vt:lpstr>
      <vt:lpstr>ANTECEDENTES</vt:lpstr>
      <vt:lpstr>ANTECEDENTES</vt:lpstr>
      <vt:lpstr>ENFOQUE EN LA SALUD MENTAL</vt:lpstr>
      <vt:lpstr>Presentación de PowerPoint</vt:lpstr>
      <vt:lpstr>DATOS ESTADÍSTICOS </vt:lpstr>
      <vt:lpstr>DATOS ESTADÍSTICOS </vt:lpstr>
      <vt:lpstr>PSICOLOGIA POLICIAL</vt:lpstr>
      <vt:lpstr>PSICOLOGIA POLICIAL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Mariano Salido Rivas</dc:creator>
  <cp:lastModifiedBy>Mariano Salido Rivas</cp:lastModifiedBy>
  <cp:revision>37</cp:revision>
  <cp:lastPrinted>2019-02-21T18:50:19Z</cp:lastPrinted>
  <dcterms:created xsi:type="dcterms:W3CDTF">2019-02-21T18:09:00Z</dcterms:created>
  <dcterms:modified xsi:type="dcterms:W3CDTF">2019-10-22T17:02:05Z</dcterms:modified>
</cp:coreProperties>
</file>